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0" r:id="rId2"/>
    <p:sldId id="271" r:id="rId3"/>
    <p:sldId id="276" r:id="rId4"/>
    <p:sldId id="258" r:id="rId5"/>
    <p:sldId id="275" r:id="rId6"/>
    <p:sldId id="273" r:id="rId7"/>
    <p:sldId id="287" r:id="rId8"/>
    <p:sldId id="274" r:id="rId9"/>
    <p:sldId id="277" r:id="rId10"/>
    <p:sldId id="279" r:id="rId11"/>
    <p:sldId id="278" r:id="rId12"/>
    <p:sldId id="28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6" autoAdjust="0"/>
    <p:restoredTop sz="94660"/>
  </p:normalViewPr>
  <p:slideViewPr>
    <p:cSldViewPr>
      <p:cViewPr varScale="1">
        <p:scale>
          <a:sx n="87" d="100"/>
          <a:sy n="87" d="100"/>
        </p:scale>
        <p:origin x="-169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13.05.2020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13.05.2020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13.05.2020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13.05.2020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13.05.2020</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620688"/>
            <a:ext cx="4176464" cy="4667199"/>
          </a:xfrm>
          <a:prstGeom prst="rect">
            <a:avLst/>
          </a:prstGeom>
        </p:spPr>
      </p:pic>
      <p:sp>
        <p:nvSpPr>
          <p:cNvPr id="2" name="TextBox 1"/>
          <p:cNvSpPr txBox="1"/>
          <p:nvPr/>
        </p:nvSpPr>
        <p:spPr>
          <a:xfrm>
            <a:off x="2744929" y="745637"/>
            <a:ext cx="3654142" cy="584775"/>
          </a:xfrm>
          <a:prstGeom prst="rect">
            <a:avLst/>
          </a:prstGeom>
          <a:noFill/>
        </p:spPr>
        <p:txBody>
          <a:bodyPr wrap="none" rtlCol="0">
            <a:spAutoFit/>
          </a:bodyPr>
          <a:lstStyle/>
          <a:p>
            <a:r>
              <a:rPr lang="en-US" sz="3200" b="1" dirty="0" smtClean="0">
                <a:solidFill>
                  <a:srgbClr val="00B050"/>
                </a:solidFill>
              </a:rPr>
              <a:t>SHOPPING TIME!</a:t>
            </a:r>
            <a:endParaRPr lang="ru-RU" sz="3200" b="1" dirty="0">
              <a:solidFill>
                <a:srgbClr val="00B050"/>
              </a:solidFill>
            </a:endParaRPr>
          </a:p>
        </p:txBody>
      </p:sp>
      <p:sp>
        <p:nvSpPr>
          <p:cNvPr id="3" name="TextBox 2"/>
          <p:cNvSpPr txBox="1"/>
          <p:nvPr/>
        </p:nvSpPr>
        <p:spPr>
          <a:xfrm>
            <a:off x="2483768" y="5661248"/>
            <a:ext cx="4536504" cy="369332"/>
          </a:xfrm>
          <a:prstGeom prst="rect">
            <a:avLst/>
          </a:prstGeom>
          <a:noFill/>
        </p:spPr>
        <p:txBody>
          <a:bodyPr wrap="square" rtlCol="0">
            <a:spAutoFit/>
          </a:bodyPr>
          <a:lstStyle/>
          <a:p>
            <a:r>
              <a:rPr lang="ru-RU" dirty="0" smtClean="0"/>
              <a:t>Учитель: Степанова Вера Геннадьевна</a:t>
            </a:r>
            <a:endParaRPr lang="ru-RU" dirty="0"/>
          </a:p>
        </p:txBody>
      </p:sp>
    </p:spTree>
    <p:extLst>
      <p:ext uri="{BB962C8B-B14F-4D97-AF65-F5344CB8AC3E}">
        <p14:creationId xmlns:p14="http://schemas.microsoft.com/office/powerpoint/2010/main" val="129715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76672"/>
            <a:ext cx="7312868" cy="5658767"/>
          </a:xfrm>
          <a:prstGeom prst="rect">
            <a:avLst/>
          </a:prstGeom>
        </p:spPr>
      </p:pic>
    </p:spTree>
    <p:extLst>
      <p:ext uri="{BB962C8B-B14F-4D97-AF65-F5344CB8AC3E}">
        <p14:creationId xmlns:p14="http://schemas.microsoft.com/office/powerpoint/2010/main" val="66926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12845"/>
            <a:ext cx="7560840" cy="5016758"/>
          </a:xfrm>
          <a:prstGeom prst="rect">
            <a:avLst/>
          </a:prstGeom>
        </p:spPr>
        <p:txBody>
          <a:bodyPr wrap="square">
            <a:spAutoFit/>
          </a:bodyPr>
          <a:lstStyle/>
          <a:p>
            <a:r>
              <a:rPr lang="en-US" sz="2000" b="1" dirty="0">
                <a:solidFill>
                  <a:srgbClr val="FF0000"/>
                </a:solidFill>
              </a:rPr>
              <a:t>Read the text and choose the true statements</a:t>
            </a:r>
            <a:r>
              <a:rPr lang="en-US" sz="2000" b="1" dirty="0" smtClean="0">
                <a:solidFill>
                  <a:srgbClr val="FF0000"/>
                </a:solidFill>
              </a:rPr>
              <a:t>.</a:t>
            </a:r>
          </a:p>
          <a:p>
            <a:endParaRPr lang="ru-RU" sz="2000" dirty="0"/>
          </a:p>
          <a:p>
            <a:r>
              <a:rPr lang="en-US" sz="2000" dirty="0"/>
              <a:t>Selfridges is London's most famous department store and the second largest shop in the UK. It was opened by an American, Gordon Selfridge, in 1909. Today you can’t walk down Oxford Street without noticing its monumental entrance with a statue of the Queen of Time. The shop has six floors of shopping paradise where you can find whatever you need, 11 places to eat, two exhibition halls and lots of different services.  Selfridges is the largest department store in the UK</a:t>
            </a:r>
            <a:r>
              <a:rPr lang="en-US" sz="2000" dirty="0" smtClean="0"/>
              <a:t>.</a:t>
            </a:r>
          </a:p>
          <a:p>
            <a:endParaRPr lang="ru-RU" sz="2000" dirty="0"/>
          </a:p>
          <a:p>
            <a:r>
              <a:rPr lang="en-US" sz="2000" dirty="0"/>
              <a:t>1) It was founded by a famous Englishman.</a:t>
            </a:r>
            <a:endParaRPr lang="ru-RU" sz="2000" dirty="0"/>
          </a:p>
          <a:p>
            <a:r>
              <a:rPr lang="en-US" sz="2000" dirty="0"/>
              <a:t>2) It was opened in the early 20th century.</a:t>
            </a:r>
            <a:endParaRPr lang="ru-RU" sz="2000" dirty="0"/>
          </a:p>
          <a:p>
            <a:r>
              <a:rPr lang="en-US" sz="2000" dirty="0"/>
              <a:t>3) It is situated in Oxford Street.</a:t>
            </a:r>
            <a:endParaRPr lang="ru-RU" sz="2000" dirty="0"/>
          </a:p>
          <a:p>
            <a:r>
              <a:rPr lang="en-US" sz="2000" dirty="0"/>
              <a:t>4) There is a statue of the Queen of Time inside the building.</a:t>
            </a:r>
            <a:endParaRPr lang="ru-RU" sz="2000" dirty="0"/>
          </a:p>
          <a:p>
            <a:r>
              <a:rPr lang="en-US" sz="2000" dirty="0"/>
              <a:t>5) There are 6 </a:t>
            </a:r>
            <a:r>
              <a:rPr lang="en-US" sz="2000" dirty="0" err="1"/>
              <a:t>storeys</a:t>
            </a:r>
            <a:r>
              <a:rPr lang="en-US" sz="2000" dirty="0"/>
              <a:t> there.</a:t>
            </a:r>
            <a:endParaRPr lang="ru-RU" sz="2000" dirty="0"/>
          </a:p>
          <a:p>
            <a:r>
              <a:rPr lang="en-US" sz="2000" dirty="0"/>
              <a:t>6) They offer different services there.</a:t>
            </a:r>
            <a:endParaRPr lang="ru-RU" sz="2000" dirty="0"/>
          </a:p>
        </p:txBody>
      </p:sp>
    </p:spTree>
    <p:extLst>
      <p:ext uri="{BB962C8B-B14F-4D97-AF65-F5344CB8AC3E}">
        <p14:creationId xmlns:p14="http://schemas.microsoft.com/office/powerpoint/2010/main" val="294604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6696744" cy="5109091"/>
          </a:xfrm>
          <a:prstGeom prst="rect">
            <a:avLst/>
          </a:prstGeom>
          <a:noFill/>
        </p:spPr>
        <p:txBody>
          <a:bodyPr wrap="square" rtlCol="0">
            <a:spAutoFit/>
          </a:bodyPr>
          <a:lstStyle/>
          <a:p>
            <a:r>
              <a:rPr lang="en-US" sz="2800" b="1" dirty="0" smtClean="0">
                <a:solidFill>
                  <a:srgbClr val="FF0000"/>
                </a:solidFill>
              </a:rPr>
              <a:t>Now I know</a:t>
            </a:r>
          </a:p>
          <a:p>
            <a:pPr marL="457200" indent="-457200">
              <a:buFont typeface="Arial" panose="020B0604020202020204" pitchFamily="34" charset="0"/>
              <a:buChar char="•"/>
            </a:pPr>
            <a:r>
              <a:rPr lang="en-US" sz="2800" b="1" dirty="0" smtClean="0"/>
              <a:t>Types of shops</a:t>
            </a:r>
          </a:p>
          <a:p>
            <a:pPr marL="457200" indent="-457200">
              <a:buFont typeface="Arial" panose="020B0604020202020204" pitchFamily="34" charset="0"/>
              <a:buChar char="•"/>
            </a:pPr>
            <a:r>
              <a:rPr lang="en-US" sz="2800" b="1" dirty="0" smtClean="0"/>
              <a:t>Departments</a:t>
            </a:r>
          </a:p>
          <a:p>
            <a:pPr marL="457200" indent="-457200">
              <a:buFont typeface="Arial" panose="020B0604020202020204" pitchFamily="34" charset="0"/>
              <a:buChar char="•"/>
            </a:pPr>
            <a:r>
              <a:rPr lang="en-US" sz="2800" b="1" dirty="0" smtClean="0"/>
              <a:t>Products</a:t>
            </a:r>
          </a:p>
          <a:p>
            <a:pPr marL="457200" indent="-457200">
              <a:buFont typeface="Arial" panose="020B0604020202020204" pitchFamily="34" charset="0"/>
              <a:buChar char="•"/>
            </a:pPr>
            <a:endParaRPr lang="en-US" sz="2800" b="1" dirty="0"/>
          </a:p>
          <a:p>
            <a:r>
              <a:rPr lang="en-US" sz="2800" b="1" dirty="0" smtClean="0">
                <a:solidFill>
                  <a:srgbClr val="FF0000"/>
                </a:solidFill>
              </a:rPr>
              <a:t>Now I can</a:t>
            </a:r>
          </a:p>
          <a:p>
            <a:pPr marL="457200" indent="-457200">
              <a:buFont typeface="Arial" panose="020B0604020202020204" pitchFamily="34" charset="0"/>
              <a:buChar char="•"/>
            </a:pPr>
            <a:r>
              <a:rPr lang="en-US" sz="2800" b="1" dirty="0" smtClean="0"/>
              <a:t>Make up a dialogue “At the shop”</a:t>
            </a:r>
          </a:p>
          <a:p>
            <a:pPr marL="457200" indent="-457200">
              <a:buFont typeface="Arial" panose="020B0604020202020204" pitchFamily="34" charset="0"/>
              <a:buChar char="•"/>
            </a:pPr>
            <a:endParaRPr lang="en-US" sz="2800" b="1" dirty="0"/>
          </a:p>
          <a:p>
            <a:r>
              <a:rPr lang="en-US" sz="2800" b="1" dirty="0" smtClean="0">
                <a:solidFill>
                  <a:srgbClr val="FF0000"/>
                </a:solidFill>
              </a:rPr>
              <a:t>I learnt about</a:t>
            </a:r>
          </a:p>
          <a:p>
            <a:pPr marL="457200" indent="-457200">
              <a:buFont typeface="Arial" panose="020B0604020202020204" pitchFamily="34" charset="0"/>
              <a:buChar char="•"/>
            </a:pPr>
            <a:r>
              <a:rPr lang="en-US" sz="2800" b="1" dirty="0" smtClean="0"/>
              <a:t>The most famous department store in the UK</a:t>
            </a:r>
          </a:p>
          <a:p>
            <a:endParaRPr lang="ru-RU" dirty="0"/>
          </a:p>
        </p:txBody>
      </p:sp>
    </p:spTree>
    <p:extLst>
      <p:ext uri="{BB962C8B-B14F-4D97-AF65-F5344CB8AC3E}">
        <p14:creationId xmlns:p14="http://schemas.microsoft.com/office/powerpoint/2010/main" val="284607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b="56349"/>
          <a:stretch/>
        </p:blipFill>
        <p:spPr>
          <a:xfrm>
            <a:off x="129073" y="1247465"/>
            <a:ext cx="8772411" cy="4786533"/>
          </a:xfrm>
          <a:prstGeom prst="rect">
            <a:avLst/>
          </a:prstGeom>
        </p:spPr>
      </p:pic>
    </p:spTree>
    <p:extLst>
      <p:ext uri="{BB962C8B-B14F-4D97-AF65-F5344CB8AC3E}">
        <p14:creationId xmlns:p14="http://schemas.microsoft.com/office/powerpoint/2010/main" val="150343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t="43016"/>
          <a:stretch/>
        </p:blipFill>
        <p:spPr>
          <a:xfrm>
            <a:off x="808176" y="733805"/>
            <a:ext cx="7508240" cy="5348131"/>
          </a:xfrm>
          <a:prstGeom prst="rect">
            <a:avLst/>
          </a:prstGeom>
        </p:spPr>
      </p:pic>
    </p:spTree>
    <p:extLst>
      <p:ext uri="{BB962C8B-B14F-4D97-AF65-F5344CB8AC3E}">
        <p14:creationId xmlns:p14="http://schemas.microsoft.com/office/powerpoint/2010/main" val="199460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000114411"/>
              </p:ext>
            </p:extLst>
          </p:nvPr>
        </p:nvGraphicFramePr>
        <p:xfrm>
          <a:off x="755576" y="1268760"/>
          <a:ext cx="7488832" cy="4104456"/>
        </p:xfrm>
        <a:graphic>
          <a:graphicData uri="http://schemas.openxmlformats.org/drawingml/2006/table">
            <a:tbl>
              <a:tblPr firstRow="1" firstCol="1" bandRow="1">
                <a:tableStyleId>{5C22544A-7EE6-4342-B048-85BDC9FD1C3A}</a:tableStyleId>
              </a:tblPr>
              <a:tblGrid>
                <a:gridCol w="3915847"/>
                <a:gridCol w="3572985"/>
              </a:tblGrid>
              <a:tr h="684076">
                <a:tc>
                  <a:txBody>
                    <a:bodyPr/>
                    <a:lstStyle/>
                    <a:p>
                      <a:pPr>
                        <a:lnSpc>
                          <a:spcPct val="115000"/>
                        </a:lnSpc>
                        <a:spcAft>
                          <a:spcPts val="1000"/>
                        </a:spcAft>
                      </a:pPr>
                      <a:r>
                        <a:rPr lang="ru-RU" sz="2400" dirty="0" err="1">
                          <a:effectLst/>
                        </a:rPr>
                        <a:t>butcher's</a:t>
                      </a:r>
                      <a:endParaRPr lang="ru-RU" sz="2400" dirty="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a:effectLst/>
                        </a:rPr>
                        <a:t>газетный киоск</a:t>
                      </a:r>
                      <a:endParaRPr lang="ru-RU" sz="2400">
                        <a:effectLst/>
                        <a:latin typeface="Calibri"/>
                        <a:ea typeface="Calibri"/>
                        <a:cs typeface="Times New Roman"/>
                      </a:endParaRPr>
                    </a:p>
                  </a:txBody>
                  <a:tcPr marL="9525" marR="9525" marT="9525" marB="9525" anchor="ctr"/>
                </a:tc>
              </a:tr>
              <a:tr h="684076">
                <a:tc>
                  <a:txBody>
                    <a:bodyPr/>
                    <a:lstStyle/>
                    <a:p>
                      <a:pPr>
                        <a:lnSpc>
                          <a:spcPct val="115000"/>
                        </a:lnSpc>
                        <a:spcAft>
                          <a:spcPts val="1000"/>
                        </a:spcAft>
                      </a:pPr>
                      <a:r>
                        <a:rPr lang="ru-RU" sz="2400">
                          <a:effectLst/>
                        </a:rPr>
                        <a:t>greengrocer's</a:t>
                      </a:r>
                      <a:endParaRPr lang="ru-RU"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a:effectLst/>
                        </a:rPr>
                        <a:t>почта</a:t>
                      </a:r>
                      <a:endParaRPr lang="ru-RU" sz="2400">
                        <a:effectLst/>
                        <a:latin typeface="Calibri"/>
                        <a:ea typeface="Calibri"/>
                        <a:cs typeface="Times New Roman"/>
                      </a:endParaRPr>
                    </a:p>
                  </a:txBody>
                  <a:tcPr marL="9525" marR="9525" marT="9525" marB="9525" anchor="ctr"/>
                </a:tc>
              </a:tr>
              <a:tr h="684076">
                <a:tc>
                  <a:txBody>
                    <a:bodyPr/>
                    <a:lstStyle/>
                    <a:p>
                      <a:pPr>
                        <a:lnSpc>
                          <a:spcPct val="115000"/>
                        </a:lnSpc>
                        <a:spcAft>
                          <a:spcPts val="1000"/>
                        </a:spcAft>
                      </a:pPr>
                      <a:r>
                        <a:rPr lang="ru-RU" sz="2400">
                          <a:effectLst/>
                        </a:rPr>
                        <a:t>baker's</a:t>
                      </a:r>
                      <a:endParaRPr lang="ru-RU"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a:effectLst/>
                        </a:rPr>
                        <a:t>аптека</a:t>
                      </a:r>
                      <a:endParaRPr lang="ru-RU" sz="2400">
                        <a:effectLst/>
                        <a:latin typeface="Calibri"/>
                        <a:ea typeface="Calibri"/>
                        <a:cs typeface="Times New Roman"/>
                      </a:endParaRPr>
                    </a:p>
                  </a:txBody>
                  <a:tcPr marL="9525" marR="9525" marT="9525" marB="9525" anchor="ctr"/>
                </a:tc>
              </a:tr>
              <a:tr h="684076">
                <a:tc>
                  <a:txBody>
                    <a:bodyPr/>
                    <a:lstStyle/>
                    <a:p>
                      <a:pPr>
                        <a:lnSpc>
                          <a:spcPct val="115000"/>
                        </a:lnSpc>
                        <a:spcAft>
                          <a:spcPts val="1000"/>
                        </a:spcAft>
                      </a:pPr>
                      <a:r>
                        <a:rPr lang="ru-RU" sz="2400" dirty="0" err="1">
                          <a:effectLst/>
                        </a:rPr>
                        <a:t>newsagent's</a:t>
                      </a:r>
                      <a:endParaRPr lang="ru-RU" sz="2400" dirty="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a:effectLst/>
                        </a:rPr>
                        <a:t>мясная лавка</a:t>
                      </a:r>
                      <a:endParaRPr lang="ru-RU" sz="2400">
                        <a:effectLst/>
                        <a:latin typeface="Calibri"/>
                        <a:ea typeface="Calibri"/>
                        <a:cs typeface="Times New Roman"/>
                      </a:endParaRPr>
                    </a:p>
                  </a:txBody>
                  <a:tcPr marL="9525" marR="9525" marT="9525" marB="9525" anchor="ctr"/>
                </a:tc>
              </a:tr>
              <a:tr h="684076">
                <a:tc>
                  <a:txBody>
                    <a:bodyPr/>
                    <a:lstStyle/>
                    <a:p>
                      <a:pPr>
                        <a:lnSpc>
                          <a:spcPct val="115000"/>
                        </a:lnSpc>
                        <a:spcAft>
                          <a:spcPts val="1000"/>
                        </a:spcAft>
                      </a:pPr>
                      <a:r>
                        <a:rPr lang="ru-RU" sz="2400">
                          <a:effectLst/>
                        </a:rPr>
                        <a:t>post office</a:t>
                      </a:r>
                      <a:endParaRPr lang="ru-RU"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a:effectLst/>
                        </a:rPr>
                        <a:t>овощная лавка</a:t>
                      </a:r>
                      <a:endParaRPr lang="ru-RU" sz="2400">
                        <a:effectLst/>
                        <a:latin typeface="Calibri"/>
                        <a:ea typeface="Calibri"/>
                        <a:cs typeface="Times New Roman"/>
                      </a:endParaRPr>
                    </a:p>
                  </a:txBody>
                  <a:tcPr marL="9525" marR="9525" marT="9525" marB="9525" anchor="ctr"/>
                </a:tc>
              </a:tr>
              <a:tr h="684076">
                <a:tc>
                  <a:txBody>
                    <a:bodyPr/>
                    <a:lstStyle/>
                    <a:p>
                      <a:pPr>
                        <a:lnSpc>
                          <a:spcPct val="115000"/>
                        </a:lnSpc>
                        <a:spcAft>
                          <a:spcPts val="1000"/>
                        </a:spcAft>
                      </a:pPr>
                      <a:r>
                        <a:rPr lang="ru-RU" sz="2400">
                          <a:effectLst/>
                        </a:rPr>
                        <a:t>chemist's</a:t>
                      </a:r>
                      <a:endParaRPr lang="ru-RU"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dirty="0">
                          <a:effectLst/>
                        </a:rPr>
                        <a:t>булочная-пекарня</a:t>
                      </a:r>
                      <a:endParaRPr lang="ru-RU" sz="2400" dirty="0">
                        <a:effectLst/>
                        <a:latin typeface="Calibri"/>
                        <a:ea typeface="Calibri"/>
                        <a:cs typeface="Times New Roman"/>
                      </a:endParaRPr>
                    </a:p>
                  </a:txBody>
                  <a:tcPr marL="9525" marR="9525" marT="9525" marB="9525" anchor="ctr"/>
                </a:tc>
              </a:tr>
            </a:tbl>
          </a:graphicData>
        </a:graphic>
      </p:graphicFrame>
      <p:sp>
        <p:nvSpPr>
          <p:cNvPr id="4" name="TextBox 3"/>
          <p:cNvSpPr txBox="1"/>
          <p:nvPr/>
        </p:nvSpPr>
        <p:spPr>
          <a:xfrm>
            <a:off x="1763688" y="620688"/>
            <a:ext cx="5904656" cy="400110"/>
          </a:xfrm>
          <a:prstGeom prst="rect">
            <a:avLst/>
          </a:prstGeom>
          <a:noFill/>
        </p:spPr>
        <p:txBody>
          <a:bodyPr wrap="square" rtlCol="0">
            <a:spAutoFit/>
          </a:bodyPr>
          <a:lstStyle/>
          <a:p>
            <a:pPr algn="ctr"/>
            <a:r>
              <a:rPr lang="en-US" sz="2000" b="1" dirty="0" smtClean="0">
                <a:latin typeface="Arial Black" panose="020B0A04020102020204" pitchFamily="34" charset="0"/>
              </a:rPr>
              <a:t>What’s the Russian for ‘butcher’s’?</a:t>
            </a:r>
            <a:endParaRPr lang="ru-RU" sz="2000" b="1" dirty="0">
              <a:latin typeface="Arial Black" panose="020B0A04020102020204" pitchFamily="34" charset="0"/>
            </a:endParaRPr>
          </a:p>
        </p:txBody>
      </p:sp>
    </p:spTree>
    <p:extLst>
      <p:ext uri="{BB962C8B-B14F-4D97-AF65-F5344CB8AC3E}">
        <p14:creationId xmlns:p14="http://schemas.microsoft.com/office/powerpoint/2010/main" val="1527646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35521559"/>
              </p:ext>
            </p:extLst>
          </p:nvPr>
        </p:nvGraphicFramePr>
        <p:xfrm>
          <a:off x="683568" y="1556792"/>
          <a:ext cx="7560839" cy="4392486"/>
        </p:xfrm>
        <a:graphic>
          <a:graphicData uri="http://schemas.openxmlformats.org/drawingml/2006/table">
            <a:tbl>
              <a:tblPr firstRow="1" firstCol="1" bandRow="1">
                <a:tableStyleId>{5C22544A-7EE6-4342-B048-85BDC9FD1C3A}</a:tableStyleId>
              </a:tblPr>
              <a:tblGrid>
                <a:gridCol w="5391617"/>
                <a:gridCol w="2169222"/>
              </a:tblGrid>
              <a:tr h="732081">
                <a:tc>
                  <a:txBody>
                    <a:bodyPr/>
                    <a:lstStyle/>
                    <a:p>
                      <a:pPr>
                        <a:lnSpc>
                          <a:spcPct val="115000"/>
                        </a:lnSpc>
                        <a:spcAft>
                          <a:spcPts val="1000"/>
                        </a:spcAft>
                      </a:pPr>
                      <a:r>
                        <a:rPr lang="en-US" sz="2000" dirty="0">
                          <a:effectLst/>
                        </a:rPr>
                        <a:t>A place where you can buy any medicine</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000">
                          <a:effectLst/>
                        </a:rPr>
                        <a:t>butcher's</a:t>
                      </a:r>
                      <a:endParaRPr lang="ru-RU" sz="2000">
                        <a:effectLst/>
                        <a:latin typeface="Calibri"/>
                        <a:ea typeface="Calibri"/>
                        <a:cs typeface="Times New Roman"/>
                      </a:endParaRPr>
                    </a:p>
                  </a:txBody>
                  <a:tcPr marL="9525" marR="9525" marT="9525" marB="9525" anchor="ctr"/>
                </a:tc>
              </a:tr>
              <a:tr h="732081">
                <a:tc>
                  <a:txBody>
                    <a:bodyPr/>
                    <a:lstStyle/>
                    <a:p>
                      <a:pPr>
                        <a:lnSpc>
                          <a:spcPct val="115000"/>
                        </a:lnSpc>
                        <a:spcAft>
                          <a:spcPts val="1000"/>
                        </a:spcAft>
                      </a:pPr>
                      <a:r>
                        <a:rPr lang="en-US" sz="2000" dirty="0">
                          <a:effectLst/>
                        </a:rPr>
                        <a:t>A place where you can buy flowers</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000">
                          <a:effectLst/>
                        </a:rPr>
                        <a:t>greengrocer's</a:t>
                      </a:r>
                      <a:endParaRPr lang="ru-RU" sz="2000">
                        <a:effectLst/>
                        <a:latin typeface="Calibri"/>
                        <a:ea typeface="Calibri"/>
                        <a:cs typeface="Times New Roman"/>
                      </a:endParaRPr>
                    </a:p>
                  </a:txBody>
                  <a:tcPr marL="9525" marR="9525" marT="9525" marB="9525" anchor="ctr"/>
                </a:tc>
              </a:tr>
              <a:tr h="732081">
                <a:tc>
                  <a:txBody>
                    <a:bodyPr/>
                    <a:lstStyle/>
                    <a:p>
                      <a:pPr>
                        <a:lnSpc>
                          <a:spcPct val="115000"/>
                        </a:lnSpc>
                        <a:spcAft>
                          <a:spcPts val="1000"/>
                        </a:spcAft>
                      </a:pPr>
                      <a:r>
                        <a:rPr lang="en-US" sz="2000">
                          <a:effectLst/>
                        </a:rPr>
                        <a:t>A place where you can buy newspapers</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000">
                          <a:effectLst/>
                        </a:rPr>
                        <a:t>chemist's</a:t>
                      </a:r>
                      <a:endParaRPr lang="ru-RU" sz="2000">
                        <a:effectLst/>
                        <a:latin typeface="Calibri"/>
                        <a:ea typeface="Calibri"/>
                        <a:cs typeface="Times New Roman"/>
                      </a:endParaRPr>
                    </a:p>
                  </a:txBody>
                  <a:tcPr marL="9525" marR="9525" marT="9525" marB="9525" anchor="ctr"/>
                </a:tc>
              </a:tr>
              <a:tr h="732081">
                <a:tc>
                  <a:txBody>
                    <a:bodyPr/>
                    <a:lstStyle/>
                    <a:p>
                      <a:pPr>
                        <a:lnSpc>
                          <a:spcPct val="115000"/>
                        </a:lnSpc>
                        <a:spcAft>
                          <a:spcPts val="1000"/>
                        </a:spcAft>
                      </a:pPr>
                      <a:r>
                        <a:rPr lang="en-US" sz="2000">
                          <a:effectLst/>
                        </a:rPr>
                        <a:t>A place where you can buy vegetables and fruit</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000">
                          <a:effectLst/>
                        </a:rPr>
                        <a:t>newsagent's</a:t>
                      </a:r>
                      <a:endParaRPr lang="ru-RU" sz="2000">
                        <a:effectLst/>
                        <a:latin typeface="Calibri"/>
                        <a:ea typeface="Calibri"/>
                        <a:cs typeface="Times New Roman"/>
                      </a:endParaRPr>
                    </a:p>
                  </a:txBody>
                  <a:tcPr marL="9525" marR="9525" marT="9525" marB="9525" anchor="ctr"/>
                </a:tc>
              </a:tr>
              <a:tr h="732081">
                <a:tc>
                  <a:txBody>
                    <a:bodyPr/>
                    <a:lstStyle/>
                    <a:p>
                      <a:pPr>
                        <a:lnSpc>
                          <a:spcPct val="115000"/>
                        </a:lnSpc>
                        <a:spcAft>
                          <a:spcPts val="1000"/>
                        </a:spcAft>
                      </a:pPr>
                      <a:r>
                        <a:rPr lang="en-US" sz="2000">
                          <a:effectLst/>
                        </a:rPr>
                        <a:t>A place where you can buy meat products</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000">
                          <a:effectLst/>
                        </a:rPr>
                        <a:t>supermarket</a:t>
                      </a:r>
                      <a:endParaRPr lang="ru-RU" sz="2000">
                        <a:effectLst/>
                        <a:latin typeface="Calibri"/>
                        <a:ea typeface="Calibri"/>
                        <a:cs typeface="Times New Roman"/>
                      </a:endParaRPr>
                    </a:p>
                  </a:txBody>
                  <a:tcPr marL="9525" marR="9525" marT="9525" marB="9525" anchor="ctr"/>
                </a:tc>
              </a:tr>
              <a:tr h="732081">
                <a:tc>
                  <a:txBody>
                    <a:bodyPr/>
                    <a:lstStyle/>
                    <a:p>
                      <a:pPr>
                        <a:lnSpc>
                          <a:spcPct val="115000"/>
                        </a:lnSpc>
                        <a:spcAft>
                          <a:spcPts val="1000"/>
                        </a:spcAft>
                      </a:pPr>
                      <a:r>
                        <a:rPr lang="en-US" sz="2000">
                          <a:effectLst/>
                        </a:rPr>
                        <a:t>A place where you can buy almost anything</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000" dirty="0" err="1">
                          <a:effectLst/>
                        </a:rPr>
                        <a:t>florist's</a:t>
                      </a:r>
                      <a:endParaRPr lang="ru-RU" sz="2000" dirty="0">
                        <a:effectLst/>
                        <a:latin typeface="Calibri"/>
                        <a:ea typeface="Calibri"/>
                        <a:cs typeface="Times New Roman"/>
                      </a:endParaRPr>
                    </a:p>
                  </a:txBody>
                  <a:tcPr marL="9525" marR="9525" marT="9525" marB="9525" anchor="ctr"/>
                </a:tc>
              </a:tr>
            </a:tbl>
          </a:graphicData>
        </a:graphic>
      </p:graphicFrame>
      <p:sp>
        <p:nvSpPr>
          <p:cNvPr id="4" name="TextBox 3"/>
          <p:cNvSpPr txBox="1"/>
          <p:nvPr/>
        </p:nvSpPr>
        <p:spPr>
          <a:xfrm>
            <a:off x="1619672" y="764704"/>
            <a:ext cx="5400600" cy="400110"/>
          </a:xfrm>
          <a:prstGeom prst="rect">
            <a:avLst/>
          </a:prstGeom>
          <a:noFill/>
        </p:spPr>
        <p:txBody>
          <a:bodyPr wrap="square" rtlCol="0">
            <a:spAutoFit/>
          </a:bodyPr>
          <a:lstStyle/>
          <a:p>
            <a:pPr algn="ctr"/>
            <a:r>
              <a:rPr lang="en-US" sz="2000" b="1" dirty="0" smtClean="0">
                <a:latin typeface="Arial Black" panose="020B0A04020102020204" pitchFamily="34" charset="0"/>
              </a:rPr>
              <a:t>Match the definitions and the words!</a:t>
            </a:r>
            <a:endParaRPr lang="ru-RU" sz="2000" b="1" dirty="0">
              <a:latin typeface="Arial Black" panose="020B0A04020102020204" pitchFamily="34" charset="0"/>
            </a:endParaRPr>
          </a:p>
        </p:txBody>
      </p:sp>
    </p:spTree>
    <p:extLst>
      <p:ext uri="{BB962C8B-B14F-4D97-AF65-F5344CB8AC3E}">
        <p14:creationId xmlns:p14="http://schemas.microsoft.com/office/powerpoint/2010/main" val="274146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37452560"/>
              </p:ext>
            </p:extLst>
          </p:nvPr>
        </p:nvGraphicFramePr>
        <p:xfrm>
          <a:off x="827584" y="1412776"/>
          <a:ext cx="7488832" cy="4032445"/>
        </p:xfrm>
        <a:graphic>
          <a:graphicData uri="http://schemas.openxmlformats.org/drawingml/2006/table">
            <a:tbl>
              <a:tblPr firstRow="1" firstCol="1" bandRow="1">
                <a:tableStyleId>{5C22544A-7EE6-4342-B048-85BDC9FD1C3A}</a:tableStyleId>
              </a:tblPr>
              <a:tblGrid>
                <a:gridCol w="3915848"/>
                <a:gridCol w="3572984"/>
              </a:tblGrid>
              <a:tr h="806489">
                <a:tc>
                  <a:txBody>
                    <a:bodyPr/>
                    <a:lstStyle/>
                    <a:p>
                      <a:pPr>
                        <a:lnSpc>
                          <a:spcPct val="115000"/>
                        </a:lnSpc>
                        <a:spcAft>
                          <a:spcPts val="1000"/>
                        </a:spcAft>
                      </a:pPr>
                      <a:r>
                        <a:rPr lang="ru-RU" sz="2400" dirty="0" err="1">
                          <a:effectLst/>
                        </a:rPr>
                        <a:t>chemist's</a:t>
                      </a:r>
                      <a:endParaRPr lang="ru-RU" sz="2400" dirty="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a:effectLst/>
                        </a:rPr>
                        <a:t>vegetables</a:t>
                      </a:r>
                      <a:endParaRPr lang="ru-RU" sz="2400">
                        <a:effectLst/>
                        <a:latin typeface="Calibri"/>
                        <a:ea typeface="Calibri"/>
                        <a:cs typeface="Times New Roman"/>
                      </a:endParaRPr>
                    </a:p>
                  </a:txBody>
                  <a:tcPr marL="9525" marR="9525" marT="9525" marB="9525" anchor="ctr"/>
                </a:tc>
              </a:tr>
              <a:tr h="806489">
                <a:tc>
                  <a:txBody>
                    <a:bodyPr/>
                    <a:lstStyle/>
                    <a:p>
                      <a:pPr>
                        <a:lnSpc>
                          <a:spcPct val="115000"/>
                        </a:lnSpc>
                        <a:spcAft>
                          <a:spcPts val="1000"/>
                        </a:spcAft>
                      </a:pPr>
                      <a:r>
                        <a:rPr lang="ru-RU" sz="2400">
                          <a:effectLst/>
                        </a:rPr>
                        <a:t>newsagent's</a:t>
                      </a:r>
                      <a:endParaRPr lang="ru-RU"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a:effectLst/>
                        </a:rPr>
                        <a:t>animals</a:t>
                      </a:r>
                      <a:endParaRPr lang="ru-RU" sz="2400">
                        <a:effectLst/>
                        <a:latin typeface="Calibri"/>
                        <a:ea typeface="Calibri"/>
                        <a:cs typeface="Times New Roman"/>
                      </a:endParaRPr>
                    </a:p>
                  </a:txBody>
                  <a:tcPr marL="9525" marR="9525" marT="9525" marB="9525" anchor="ctr"/>
                </a:tc>
              </a:tr>
              <a:tr h="806489">
                <a:tc>
                  <a:txBody>
                    <a:bodyPr/>
                    <a:lstStyle/>
                    <a:p>
                      <a:pPr>
                        <a:lnSpc>
                          <a:spcPct val="115000"/>
                        </a:lnSpc>
                        <a:spcAft>
                          <a:spcPts val="1000"/>
                        </a:spcAft>
                      </a:pPr>
                      <a:r>
                        <a:rPr lang="ru-RU" sz="2400">
                          <a:effectLst/>
                        </a:rPr>
                        <a:t>baker's</a:t>
                      </a:r>
                      <a:endParaRPr lang="ru-RU"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a:effectLst/>
                        </a:rPr>
                        <a:t>tablets</a:t>
                      </a:r>
                      <a:endParaRPr lang="ru-RU" sz="2400">
                        <a:effectLst/>
                        <a:latin typeface="Calibri"/>
                        <a:ea typeface="Calibri"/>
                        <a:cs typeface="Times New Roman"/>
                      </a:endParaRPr>
                    </a:p>
                  </a:txBody>
                  <a:tcPr marL="9525" marR="9525" marT="9525" marB="9525" anchor="ctr"/>
                </a:tc>
              </a:tr>
              <a:tr h="806489">
                <a:tc>
                  <a:txBody>
                    <a:bodyPr/>
                    <a:lstStyle/>
                    <a:p>
                      <a:pPr>
                        <a:lnSpc>
                          <a:spcPct val="115000"/>
                        </a:lnSpc>
                        <a:spcAft>
                          <a:spcPts val="1000"/>
                        </a:spcAft>
                      </a:pPr>
                      <a:r>
                        <a:rPr lang="ru-RU" sz="2400">
                          <a:effectLst/>
                        </a:rPr>
                        <a:t>greengrocer's</a:t>
                      </a:r>
                      <a:endParaRPr lang="ru-RU"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a:effectLst/>
                        </a:rPr>
                        <a:t>newspapers</a:t>
                      </a:r>
                      <a:endParaRPr lang="ru-RU" sz="2400">
                        <a:effectLst/>
                        <a:latin typeface="Calibri"/>
                        <a:ea typeface="Calibri"/>
                        <a:cs typeface="Times New Roman"/>
                      </a:endParaRPr>
                    </a:p>
                  </a:txBody>
                  <a:tcPr marL="9525" marR="9525" marT="9525" marB="9525" anchor="ctr"/>
                </a:tc>
              </a:tr>
              <a:tr h="806489">
                <a:tc>
                  <a:txBody>
                    <a:bodyPr/>
                    <a:lstStyle/>
                    <a:p>
                      <a:pPr>
                        <a:lnSpc>
                          <a:spcPct val="115000"/>
                        </a:lnSpc>
                        <a:spcAft>
                          <a:spcPts val="1000"/>
                        </a:spcAft>
                      </a:pPr>
                      <a:r>
                        <a:rPr lang="ru-RU" sz="2400">
                          <a:effectLst/>
                        </a:rPr>
                        <a:t>pet shop</a:t>
                      </a:r>
                      <a:endParaRPr lang="ru-RU"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dirty="0" err="1">
                          <a:effectLst/>
                        </a:rPr>
                        <a:t>bread</a:t>
                      </a:r>
                      <a:endParaRPr lang="ru-RU" sz="2400" dirty="0">
                        <a:effectLst/>
                        <a:latin typeface="Calibri"/>
                        <a:ea typeface="Calibri"/>
                        <a:cs typeface="Times New Roman"/>
                      </a:endParaRPr>
                    </a:p>
                  </a:txBody>
                  <a:tcPr marL="9525" marR="9525" marT="9525" marB="9525" anchor="ctr"/>
                </a:tc>
              </a:tr>
            </a:tbl>
          </a:graphicData>
        </a:graphic>
      </p:graphicFrame>
      <p:sp>
        <p:nvSpPr>
          <p:cNvPr id="3" name="TextBox 2"/>
          <p:cNvSpPr txBox="1"/>
          <p:nvPr/>
        </p:nvSpPr>
        <p:spPr>
          <a:xfrm>
            <a:off x="1619672" y="764704"/>
            <a:ext cx="5400600" cy="400110"/>
          </a:xfrm>
          <a:prstGeom prst="rect">
            <a:avLst/>
          </a:prstGeom>
          <a:noFill/>
        </p:spPr>
        <p:txBody>
          <a:bodyPr wrap="square" rtlCol="0">
            <a:spAutoFit/>
          </a:bodyPr>
          <a:lstStyle/>
          <a:p>
            <a:pPr algn="ctr"/>
            <a:r>
              <a:rPr lang="en-US" sz="2000" b="1" dirty="0" smtClean="0">
                <a:latin typeface="Arial Black" panose="020B0A04020102020204" pitchFamily="34" charset="0"/>
              </a:rPr>
              <a:t>What can you buy at the….?</a:t>
            </a:r>
            <a:endParaRPr lang="ru-RU" sz="2000" b="1" dirty="0">
              <a:latin typeface="Arial Black" panose="020B0A04020102020204" pitchFamily="34" charset="0"/>
            </a:endParaRPr>
          </a:p>
        </p:txBody>
      </p:sp>
    </p:spTree>
    <p:extLst>
      <p:ext uri="{BB962C8B-B14F-4D97-AF65-F5344CB8AC3E}">
        <p14:creationId xmlns:p14="http://schemas.microsoft.com/office/powerpoint/2010/main" val="1463888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xy.imgsmail.ru/?email=safonova-vg%40mail.ru&amp;e=1588362084&amp;flags=0&amp;h=PlXXKB6EbF4K42P46V4Qow&amp;url173=cmVzaC5lZHUucnUvdXBsb2Fkcy9sZXNzb25fZXh0cmFjdC8yMDE2LTA4LTE1X20tMy0xMTQ5OXIvMTA0MS8yODUvT0VCUFMvb2JqZWN0cy9lNl8wNl8wMy9pbWFnZXMvMDYwMzAyLnBuZw~~&amp;is_http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45685"/>
            <a:ext cx="5256584" cy="361941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7544" y="4365104"/>
            <a:ext cx="7776864" cy="1754326"/>
          </a:xfrm>
          <a:prstGeom prst="rect">
            <a:avLst/>
          </a:prstGeom>
        </p:spPr>
        <p:txBody>
          <a:bodyPr wrap="square">
            <a:spAutoFit/>
          </a:bodyPr>
          <a:lstStyle/>
          <a:p>
            <a:r>
              <a:rPr lang="en-US" dirty="0" smtClean="0"/>
              <a:t>1) The ___________</a:t>
            </a:r>
            <a:r>
              <a:rPr lang="en-US" dirty="0"/>
              <a:t>  is behind the supermarket.</a:t>
            </a:r>
            <a:br>
              <a:rPr lang="en-US" dirty="0"/>
            </a:br>
            <a:r>
              <a:rPr lang="en-US" dirty="0"/>
              <a:t>2) The </a:t>
            </a:r>
            <a:r>
              <a:rPr lang="en-US" dirty="0" smtClean="0"/>
              <a:t>__________</a:t>
            </a:r>
            <a:r>
              <a:rPr lang="en-US" dirty="0"/>
              <a:t> is between the chemist's and the bookshop.</a:t>
            </a:r>
            <a:br>
              <a:rPr lang="en-US" dirty="0"/>
            </a:br>
            <a:r>
              <a:rPr lang="en-US" dirty="0"/>
              <a:t>3) The </a:t>
            </a:r>
            <a:r>
              <a:rPr lang="en-US" dirty="0" smtClean="0"/>
              <a:t>________________</a:t>
            </a:r>
            <a:r>
              <a:rPr lang="en-US" dirty="0"/>
              <a:t> is opposite the chemist's.</a:t>
            </a:r>
            <a:br>
              <a:rPr lang="en-US" dirty="0"/>
            </a:br>
            <a:r>
              <a:rPr lang="en-US" dirty="0"/>
              <a:t>4) The </a:t>
            </a:r>
            <a:r>
              <a:rPr lang="en-US" dirty="0" smtClean="0"/>
              <a:t>_______</a:t>
            </a:r>
            <a:r>
              <a:rPr lang="en-US" dirty="0"/>
              <a:t> is to the right of the  in front of the bookshop.</a:t>
            </a:r>
            <a:br>
              <a:rPr lang="en-US" dirty="0"/>
            </a:br>
            <a:r>
              <a:rPr lang="en-US" dirty="0"/>
              <a:t>5) </a:t>
            </a:r>
            <a:r>
              <a:rPr lang="en-US" dirty="0" smtClean="0"/>
              <a:t>The _________</a:t>
            </a:r>
            <a:r>
              <a:rPr lang="en-US" dirty="0"/>
              <a:t>  is next to the </a:t>
            </a:r>
            <a:r>
              <a:rPr lang="en-US" dirty="0" smtClean="0"/>
              <a:t>library</a:t>
            </a:r>
            <a:r>
              <a:rPr lang="en-US" dirty="0"/>
              <a:t> , to the left of the supermarket</a:t>
            </a:r>
            <a:r>
              <a:rPr lang="en-US" dirty="0" smtClean="0"/>
              <a:t>.</a:t>
            </a:r>
          </a:p>
          <a:p>
            <a:endParaRPr lang="en-US" dirty="0"/>
          </a:p>
        </p:txBody>
      </p:sp>
      <p:sp>
        <p:nvSpPr>
          <p:cNvPr id="4" name="Прямоугольник 3"/>
          <p:cNvSpPr/>
          <p:nvPr/>
        </p:nvSpPr>
        <p:spPr>
          <a:xfrm>
            <a:off x="6300191" y="764704"/>
            <a:ext cx="1838315" cy="3970318"/>
          </a:xfrm>
          <a:prstGeom prst="rect">
            <a:avLst/>
          </a:prstGeom>
        </p:spPr>
        <p:txBody>
          <a:bodyPr wrap="square">
            <a:spAutoFit/>
          </a:bodyPr>
          <a:lstStyle/>
          <a:p>
            <a:pPr latinLnBrk="1">
              <a:lnSpc>
                <a:spcPct val="150000"/>
              </a:lnSpc>
            </a:pPr>
            <a:r>
              <a:rPr lang="ru-RU" sz="2400" b="1" dirty="0" smtClean="0"/>
              <a:t> </a:t>
            </a:r>
            <a:r>
              <a:rPr lang="en-US" sz="2400" b="1" dirty="0" smtClean="0"/>
              <a:t>library</a:t>
            </a:r>
            <a:endParaRPr lang="en-US" sz="2400" b="1" dirty="0"/>
          </a:p>
          <a:p>
            <a:pPr latinLnBrk="1">
              <a:lnSpc>
                <a:spcPct val="150000"/>
              </a:lnSpc>
            </a:pPr>
            <a:r>
              <a:rPr lang="en-US" sz="2400" b="1" dirty="0"/>
              <a:t> hospital</a:t>
            </a:r>
          </a:p>
          <a:p>
            <a:pPr latinLnBrk="1">
              <a:lnSpc>
                <a:spcPct val="150000"/>
              </a:lnSpc>
            </a:pPr>
            <a:r>
              <a:rPr lang="en-US" sz="2400" b="1" dirty="0"/>
              <a:t> post office</a:t>
            </a:r>
          </a:p>
          <a:p>
            <a:pPr latinLnBrk="1">
              <a:lnSpc>
                <a:spcPct val="150000"/>
              </a:lnSpc>
            </a:pPr>
            <a:r>
              <a:rPr lang="en-US" sz="2400" b="1" dirty="0"/>
              <a:t> bakery</a:t>
            </a:r>
          </a:p>
          <a:p>
            <a:pPr latinLnBrk="1">
              <a:lnSpc>
                <a:spcPct val="150000"/>
              </a:lnSpc>
            </a:pPr>
            <a:r>
              <a:rPr lang="en-US" sz="2400" b="1" dirty="0"/>
              <a:t> school</a:t>
            </a:r>
          </a:p>
          <a:p>
            <a:pPr latinLnBrk="1">
              <a:lnSpc>
                <a:spcPct val="150000"/>
              </a:lnSpc>
            </a:pPr>
            <a:r>
              <a:rPr lang="en-US" sz="2400" b="1" dirty="0"/>
              <a:t> restaurant</a:t>
            </a:r>
          </a:p>
          <a:p>
            <a:pPr latinLnBrk="1">
              <a:lnSpc>
                <a:spcPct val="150000"/>
              </a:lnSpc>
            </a:pPr>
            <a:r>
              <a:rPr lang="en-US" sz="2400" b="1" dirty="0"/>
              <a:t> bank</a:t>
            </a:r>
          </a:p>
        </p:txBody>
      </p:sp>
    </p:spTree>
    <p:extLst>
      <p:ext uri="{BB962C8B-B14F-4D97-AF65-F5344CB8AC3E}">
        <p14:creationId xmlns:p14="http://schemas.microsoft.com/office/powerpoint/2010/main" val="11537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55089494"/>
              </p:ext>
            </p:extLst>
          </p:nvPr>
        </p:nvGraphicFramePr>
        <p:xfrm>
          <a:off x="395536" y="1556792"/>
          <a:ext cx="8208912" cy="4427514"/>
        </p:xfrm>
        <a:graphic>
          <a:graphicData uri="http://schemas.openxmlformats.org/drawingml/2006/table">
            <a:tbl>
              <a:tblPr firstRow="1" firstCol="1" bandRow="1">
                <a:tableStyleId>{5C22544A-7EE6-4342-B048-85BDC9FD1C3A}</a:tableStyleId>
              </a:tblPr>
              <a:tblGrid>
                <a:gridCol w="4097868"/>
                <a:gridCol w="4111044"/>
              </a:tblGrid>
              <a:tr h="513233">
                <a:tc>
                  <a:txBody>
                    <a:bodyPr/>
                    <a:lstStyle/>
                    <a:p>
                      <a:pPr>
                        <a:lnSpc>
                          <a:spcPct val="115000"/>
                        </a:lnSpc>
                        <a:spcAft>
                          <a:spcPts val="1000"/>
                        </a:spcAft>
                      </a:pPr>
                      <a:r>
                        <a:rPr lang="en-US" sz="2400" dirty="0">
                          <a:effectLst/>
                        </a:rPr>
                        <a:t>What can I do for you?</a:t>
                      </a:r>
                      <a:endParaRPr lang="ru-RU" sz="2400" dirty="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dirty="0">
                          <a:effectLst/>
                        </a:rPr>
                        <a:t>Вот, пожалуйста.</a:t>
                      </a:r>
                      <a:endParaRPr lang="ru-RU" sz="2400" dirty="0">
                        <a:effectLst/>
                        <a:latin typeface="Calibri"/>
                        <a:ea typeface="Calibri"/>
                        <a:cs typeface="Times New Roman"/>
                      </a:endParaRPr>
                    </a:p>
                  </a:txBody>
                  <a:tcPr marL="9525" marR="9525" marT="9525" marB="9525" anchor="ctr"/>
                </a:tc>
              </a:tr>
              <a:tr h="559183">
                <a:tc>
                  <a:txBody>
                    <a:bodyPr/>
                    <a:lstStyle/>
                    <a:p>
                      <a:pPr>
                        <a:lnSpc>
                          <a:spcPct val="115000"/>
                        </a:lnSpc>
                        <a:spcAft>
                          <a:spcPts val="1000"/>
                        </a:spcAft>
                      </a:pPr>
                      <a:r>
                        <a:rPr lang="en-US" sz="2400">
                          <a:effectLst/>
                        </a:rPr>
                        <a:t>What time are you open?</a:t>
                      </a:r>
                      <a:endParaRPr lang="ru-RU"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a:effectLst/>
                        </a:rPr>
                        <a:t>Вам это очень подходит/идёт.</a:t>
                      </a:r>
                      <a:endParaRPr lang="ru-RU" sz="2400">
                        <a:effectLst/>
                        <a:latin typeface="Calibri"/>
                        <a:ea typeface="Calibri"/>
                        <a:cs typeface="Times New Roman"/>
                      </a:endParaRPr>
                    </a:p>
                  </a:txBody>
                  <a:tcPr marL="9525" marR="9525" marT="9525" marB="9525" anchor="ctr"/>
                </a:tc>
              </a:tr>
              <a:tr h="559183">
                <a:tc>
                  <a:txBody>
                    <a:bodyPr/>
                    <a:lstStyle/>
                    <a:p>
                      <a:pPr>
                        <a:lnSpc>
                          <a:spcPct val="115000"/>
                        </a:lnSpc>
                        <a:spcAft>
                          <a:spcPts val="1000"/>
                        </a:spcAft>
                      </a:pPr>
                      <a:r>
                        <a:rPr lang="ru-RU" sz="2400">
                          <a:effectLst/>
                        </a:rPr>
                        <a:t>How much is it?</a:t>
                      </a:r>
                      <a:endParaRPr lang="ru-RU"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dirty="0">
                          <a:effectLst/>
                        </a:rPr>
                        <a:t>Чем я могу Вам помочь?</a:t>
                      </a:r>
                      <a:endParaRPr lang="ru-RU" sz="2400" dirty="0">
                        <a:effectLst/>
                        <a:latin typeface="Calibri"/>
                        <a:ea typeface="Calibri"/>
                        <a:cs typeface="Times New Roman"/>
                      </a:endParaRPr>
                    </a:p>
                  </a:txBody>
                  <a:tcPr marL="9525" marR="9525" marT="9525" marB="9525" anchor="ctr"/>
                </a:tc>
              </a:tr>
              <a:tr h="559183">
                <a:tc>
                  <a:txBody>
                    <a:bodyPr/>
                    <a:lstStyle/>
                    <a:p>
                      <a:pPr>
                        <a:lnSpc>
                          <a:spcPct val="115000"/>
                        </a:lnSpc>
                        <a:spcAft>
                          <a:spcPts val="1000"/>
                        </a:spcAft>
                      </a:pPr>
                      <a:r>
                        <a:rPr lang="ru-RU" sz="2400">
                          <a:effectLst/>
                        </a:rPr>
                        <a:t>Here you are.</a:t>
                      </a:r>
                      <a:endParaRPr lang="ru-RU"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a:effectLst/>
                        </a:rPr>
                        <a:t>Когда вы работаете?</a:t>
                      </a:r>
                      <a:endParaRPr lang="ru-RU" sz="2400">
                        <a:effectLst/>
                        <a:latin typeface="Calibri"/>
                        <a:ea typeface="Calibri"/>
                        <a:cs typeface="Times New Roman"/>
                      </a:endParaRPr>
                    </a:p>
                  </a:txBody>
                  <a:tcPr marL="9525" marR="9525" marT="9525" marB="9525" anchor="ctr"/>
                </a:tc>
              </a:tr>
              <a:tr h="559183">
                <a:tc>
                  <a:txBody>
                    <a:bodyPr/>
                    <a:lstStyle/>
                    <a:p>
                      <a:pPr>
                        <a:lnSpc>
                          <a:spcPct val="115000"/>
                        </a:lnSpc>
                        <a:spcAft>
                          <a:spcPts val="1000"/>
                        </a:spcAft>
                      </a:pPr>
                      <a:r>
                        <a:rPr lang="ru-RU" sz="2400">
                          <a:effectLst/>
                        </a:rPr>
                        <a:t>It is over there.</a:t>
                      </a:r>
                      <a:endParaRPr lang="ru-RU"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a:effectLst/>
                        </a:rPr>
                        <a:t>Сколько это стоит?</a:t>
                      </a:r>
                      <a:endParaRPr lang="ru-RU" sz="2400">
                        <a:effectLst/>
                        <a:latin typeface="Calibri"/>
                        <a:ea typeface="Calibri"/>
                        <a:cs typeface="Times New Roman"/>
                      </a:endParaRPr>
                    </a:p>
                  </a:txBody>
                  <a:tcPr marL="9525" marR="9525" marT="9525" marB="9525" anchor="ctr"/>
                </a:tc>
              </a:tr>
              <a:tr h="559183">
                <a:tc>
                  <a:txBody>
                    <a:bodyPr/>
                    <a:lstStyle/>
                    <a:p>
                      <a:pPr>
                        <a:lnSpc>
                          <a:spcPct val="115000"/>
                        </a:lnSpc>
                        <a:spcAft>
                          <a:spcPts val="1000"/>
                        </a:spcAft>
                      </a:pPr>
                      <a:r>
                        <a:rPr lang="ru-RU" sz="2400">
                          <a:effectLst/>
                        </a:rPr>
                        <a:t>What size are you?</a:t>
                      </a:r>
                      <a:endParaRPr lang="ru-RU"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a:effectLst/>
                        </a:rPr>
                        <a:t>Вы можете это примерить.</a:t>
                      </a:r>
                      <a:endParaRPr lang="ru-RU" sz="2400">
                        <a:effectLst/>
                        <a:latin typeface="Calibri"/>
                        <a:ea typeface="Calibri"/>
                        <a:cs typeface="Times New Roman"/>
                      </a:endParaRPr>
                    </a:p>
                  </a:txBody>
                  <a:tcPr marL="9525" marR="9525" marT="9525" marB="9525" anchor="ctr"/>
                </a:tc>
              </a:tr>
              <a:tr h="559183">
                <a:tc>
                  <a:txBody>
                    <a:bodyPr/>
                    <a:lstStyle/>
                    <a:p>
                      <a:pPr>
                        <a:lnSpc>
                          <a:spcPct val="115000"/>
                        </a:lnSpc>
                        <a:spcAft>
                          <a:spcPts val="1000"/>
                        </a:spcAft>
                      </a:pPr>
                      <a:r>
                        <a:rPr lang="ru-RU" sz="2400">
                          <a:effectLst/>
                        </a:rPr>
                        <a:t>It suits you well.</a:t>
                      </a:r>
                      <a:endParaRPr lang="ru-RU"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a:effectLst/>
                        </a:rPr>
                        <a:t>Это вон там.</a:t>
                      </a:r>
                      <a:endParaRPr lang="ru-RU" sz="2400">
                        <a:effectLst/>
                        <a:latin typeface="Calibri"/>
                        <a:ea typeface="Calibri"/>
                        <a:cs typeface="Times New Roman"/>
                      </a:endParaRPr>
                    </a:p>
                  </a:txBody>
                  <a:tcPr marL="9525" marR="9525" marT="9525" marB="9525" anchor="ctr"/>
                </a:tc>
              </a:tr>
              <a:tr h="559183">
                <a:tc>
                  <a:txBody>
                    <a:bodyPr/>
                    <a:lstStyle/>
                    <a:p>
                      <a:pPr>
                        <a:lnSpc>
                          <a:spcPct val="115000"/>
                        </a:lnSpc>
                        <a:spcAft>
                          <a:spcPts val="1000"/>
                        </a:spcAft>
                      </a:pPr>
                      <a:r>
                        <a:rPr lang="en-US" sz="2400">
                          <a:effectLst/>
                        </a:rPr>
                        <a:t>You can try this on.</a:t>
                      </a:r>
                      <a:endParaRPr lang="ru-RU"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ru-RU" sz="2400" dirty="0">
                          <a:effectLst/>
                        </a:rPr>
                        <a:t>Какой у вас размер?</a:t>
                      </a:r>
                      <a:endParaRPr lang="ru-RU" sz="2400" dirty="0">
                        <a:effectLst/>
                        <a:latin typeface="Calibri"/>
                        <a:ea typeface="Calibri"/>
                        <a:cs typeface="Times New Roman"/>
                      </a:endParaRPr>
                    </a:p>
                  </a:txBody>
                  <a:tcPr marL="9525" marR="9525" marT="9525" marB="9525" anchor="ctr"/>
                </a:tc>
              </a:tr>
            </a:tbl>
          </a:graphicData>
        </a:graphic>
      </p:graphicFrame>
      <p:sp>
        <p:nvSpPr>
          <p:cNvPr id="3" name="TextBox 2"/>
          <p:cNvSpPr txBox="1"/>
          <p:nvPr/>
        </p:nvSpPr>
        <p:spPr>
          <a:xfrm>
            <a:off x="899592" y="764704"/>
            <a:ext cx="6912768" cy="400110"/>
          </a:xfrm>
          <a:prstGeom prst="rect">
            <a:avLst/>
          </a:prstGeom>
          <a:noFill/>
        </p:spPr>
        <p:txBody>
          <a:bodyPr wrap="square" rtlCol="0">
            <a:spAutoFit/>
          </a:bodyPr>
          <a:lstStyle/>
          <a:p>
            <a:pPr algn="ctr"/>
            <a:r>
              <a:rPr lang="en-US" sz="2000" b="1" dirty="0" smtClean="0">
                <a:latin typeface="Arial Black" panose="020B0A04020102020204" pitchFamily="34" charset="0"/>
              </a:rPr>
              <a:t>Match the English phrases and their equivalents</a:t>
            </a:r>
            <a:endParaRPr lang="ru-RU" sz="2000" b="1" dirty="0">
              <a:latin typeface="Arial Black" panose="020B0A04020102020204" pitchFamily="34" charset="0"/>
            </a:endParaRPr>
          </a:p>
        </p:txBody>
      </p:sp>
    </p:spTree>
    <p:extLst>
      <p:ext uri="{BB962C8B-B14F-4D97-AF65-F5344CB8AC3E}">
        <p14:creationId xmlns:p14="http://schemas.microsoft.com/office/powerpoint/2010/main" val="4258418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412776"/>
            <a:ext cx="5310336" cy="4154984"/>
          </a:xfrm>
          <a:prstGeom prst="rect">
            <a:avLst/>
          </a:prstGeom>
        </p:spPr>
        <p:txBody>
          <a:bodyPr wrap="square">
            <a:spAutoFit/>
          </a:bodyPr>
          <a:lstStyle/>
          <a:p>
            <a:r>
              <a:rPr lang="en-US" sz="2400" dirty="0"/>
              <a:t>– It's 260 pounds.</a:t>
            </a:r>
            <a:endParaRPr lang="ru-RU" sz="2400" dirty="0"/>
          </a:p>
          <a:p>
            <a:r>
              <a:rPr lang="en-US" sz="2400" dirty="0"/>
              <a:t>– Ok.</a:t>
            </a:r>
            <a:endParaRPr lang="ru-RU" sz="2400" dirty="0"/>
          </a:p>
          <a:p>
            <a:r>
              <a:rPr lang="en-US" sz="2400" dirty="0"/>
              <a:t>– What size are you?</a:t>
            </a:r>
            <a:endParaRPr lang="ru-RU" sz="2400" dirty="0"/>
          </a:p>
          <a:p>
            <a:r>
              <a:rPr lang="en-US" sz="2400" dirty="0"/>
              <a:t>– I need a dress.</a:t>
            </a:r>
            <a:endParaRPr lang="ru-RU" sz="2400" dirty="0"/>
          </a:p>
          <a:p>
            <a:r>
              <a:rPr lang="en-US" sz="2400" dirty="0"/>
              <a:t>– Oh, thank you.</a:t>
            </a:r>
            <a:endParaRPr lang="ru-RU" sz="2400" dirty="0"/>
          </a:p>
          <a:p>
            <a:r>
              <a:rPr lang="en-US" sz="2400" dirty="0"/>
              <a:t>– How much is it?</a:t>
            </a:r>
            <a:endParaRPr lang="ru-RU" sz="2400" dirty="0"/>
          </a:p>
          <a:p>
            <a:r>
              <a:rPr lang="en-US" sz="2400" dirty="0"/>
              <a:t>– What can I do for you?</a:t>
            </a:r>
            <a:endParaRPr lang="ru-RU" sz="2400" dirty="0"/>
          </a:p>
          <a:p>
            <a:r>
              <a:rPr lang="en-US" sz="2400" dirty="0"/>
              <a:t>– I'm 6.</a:t>
            </a:r>
            <a:endParaRPr lang="ru-RU" sz="2400" dirty="0"/>
          </a:p>
          <a:p>
            <a:r>
              <a:rPr lang="en-US" sz="2400" dirty="0"/>
              <a:t>– Here you are.</a:t>
            </a:r>
            <a:endParaRPr lang="ru-RU" sz="2400" dirty="0"/>
          </a:p>
          <a:p>
            <a:r>
              <a:rPr lang="en-US" sz="2400" dirty="0"/>
              <a:t>– You can try this on.</a:t>
            </a:r>
            <a:endParaRPr lang="ru-RU" sz="2400" dirty="0"/>
          </a:p>
          <a:p>
            <a:r>
              <a:rPr lang="en-US" sz="2400" dirty="0"/>
              <a:t>– It suits you well.</a:t>
            </a:r>
            <a:endParaRPr lang="ru-RU" sz="2400" dirty="0"/>
          </a:p>
        </p:txBody>
      </p:sp>
      <p:sp>
        <p:nvSpPr>
          <p:cNvPr id="3" name="TextBox 2"/>
          <p:cNvSpPr txBox="1"/>
          <p:nvPr/>
        </p:nvSpPr>
        <p:spPr>
          <a:xfrm>
            <a:off x="1907704" y="816442"/>
            <a:ext cx="4896544" cy="369332"/>
          </a:xfrm>
          <a:prstGeom prst="rect">
            <a:avLst/>
          </a:prstGeom>
          <a:noFill/>
        </p:spPr>
        <p:txBody>
          <a:bodyPr wrap="square" rtlCol="0">
            <a:spAutoFit/>
          </a:bodyPr>
          <a:lstStyle/>
          <a:p>
            <a:pPr algn="ctr"/>
            <a:r>
              <a:rPr lang="en-US" dirty="0" smtClean="0">
                <a:solidFill>
                  <a:srgbClr val="FF0000"/>
                </a:solidFill>
                <a:latin typeface="Arial Black" panose="020B0A04020102020204" pitchFamily="34" charset="0"/>
              </a:rPr>
              <a:t>Make  up a dialogue “At the shop”</a:t>
            </a:r>
            <a:endParaRPr lang="ru-RU"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592178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455</TotalTime>
  <Words>318</Words>
  <Application>Microsoft Office PowerPoint</Application>
  <PresentationFormat>Экран (4:3)</PresentationFormat>
  <Paragraphs>96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NewsPrint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Админ</cp:lastModifiedBy>
  <cp:revision>79</cp:revision>
  <dcterms:created xsi:type="dcterms:W3CDTF">2020-04-28T19:38:24Z</dcterms:created>
  <dcterms:modified xsi:type="dcterms:W3CDTF">2020-05-13T11:13:30Z</dcterms:modified>
</cp:coreProperties>
</file>