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2" r:id="rId3"/>
    <p:sldId id="256" r:id="rId4"/>
    <p:sldId id="257" r:id="rId5"/>
    <p:sldId id="258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6" autoAdjust="0"/>
    <p:restoredTop sz="94660"/>
  </p:normalViewPr>
  <p:slideViewPr>
    <p:cSldViewPr>
      <p:cViewPr varScale="1">
        <p:scale>
          <a:sx n="87" d="100"/>
          <a:sy n="87" d="100"/>
        </p:scale>
        <p:origin x="-147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260648"/>
            <a:ext cx="5688632" cy="568863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771800" y="6020973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Учитель: Степанова Вера Геннадьевна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2652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2" t="8889" r="5430" b="3492"/>
          <a:stretch/>
        </p:blipFill>
        <p:spPr>
          <a:xfrm>
            <a:off x="395536" y="404664"/>
            <a:ext cx="4354286" cy="600891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33257" y="404664"/>
            <a:ext cx="2701381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Bahnschrift Light SemiCondensed" panose="020B0502040204020203" pitchFamily="34" charset="0"/>
              </a:rPr>
              <a:t>Let’s revise the Food words: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  <a:latin typeface="Bahnschrift Light SemiCondensed" panose="020B0502040204020203" pitchFamily="34" charset="0"/>
            </a:endParaRPr>
          </a:p>
          <a:p>
            <a:pPr marL="342900" indent="-342900">
              <a:lnSpc>
                <a:spcPct val="200000"/>
              </a:lnSpc>
              <a:buAutoNum type="arabicParenR"/>
            </a:pPr>
            <a:r>
              <a:rPr lang="ru-RU" b="1" dirty="0" smtClean="0">
                <a:latin typeface="Bahnschrift Light SemiCondensed" panose="020B0502040204020203" pitchFamily="34" charset="0"/>
              </a:rPr>
              <a:t>Буханка хлеба</a:t>
            </a:r>
          </a:p>
          <a:p>
            <a:pPr marL="342900" indent="-342900">
              <a:lnSpc>
                <a:spcPct val="200000"/>
              </a:lnSpc>
              <a:buAutoNum type="arabicParenR"/>
            </a:pPr>
            <a:r>
              <a:rPr lang="ru-RU" b="1" dirty="0" smtClean="0">
                <a:latin typeface="Bahnschrift Light SemiCondensed" panose="020B0502040204020203" pitchFamily="34" charset="0"/>
              </a:rPr>
              <a:t>Пачка чипсов</a:t>
            </a:r>
          </a:p>
          <a:p>
            <a:pPr marL="342900" indent="-342900">
              <a:lnSpc>
                <a:spcPct val="200000"/>
              </a:lnSpc>
              <a:buAutoNum type="arabicParenR"/>
            </a:pPr>
            <a:r>
              <a:rPr lang="ru-RU" b="1" dirty="0" smtClean="0">
                <a:latin typeface="Bahnschrift Light SemiCondensed" panose="020B0502040204020203" pitchFamily="34" charset="0"/>
              </a:rPr>
              <a:t>Чашка чая</a:t>
            </a:r>
          </a:p>
          <a:p>
            <a:pPr marL="342900" indent="-342900">
              <a:lnSpc>
                <a:spcPct val="200000"/>
              </a:lnSpc>
              <a:buAutoNum type="arabicParenR"/>
            </a:pPr>
            <a:r>
              <a:rPr lang="ru-RU" b="1" dirty="0" smtClean="0">
                <a:latin typeface="Bahnschrift Light SemiCondensed" panose="020B0502040204020203" pitchFamily="34" charset="0"/>
              </a:rPr>
              <a:t>Банка варенья</a:t>
            </a:r>
          </a:p>
          <a:p>
            <a:pPr marL="342900" indent="-342900">
              <a:lnSpc>
                <a:spcPct val="200000"/>
              </a:lnSpc>
              <a:buAutoNum type="arabicParenR"/>
            </a:pPr>
            <a:r>
              <a:rPr lang="ru-RU" b="1" dirty="0" smtClean="0">
                <a:latin typeface="Bahnschrift Light SemiCondensed" panose="020B0502040204020203" pitchFamily="34" charset="0"/>
              </a:rPr>
              <a:t>250 г. Сыра</a:t>
            </a:r>
          </a:p>
          <a:p>
            <a:pPr marL="342900" indent="-342900">
              <a:lnSpc>
                <a:spcPct val="200000"/>
              </a:lnSpc>
              <a:buAutoNum type="arabicParenR"/>
            </a:pPr>
            <a:r>
              <a:rPr lang="ru-RU" b="1" dirty="0" smtClean="0">
                <a:latin typeface="Bahnschrift Light SemiCondensed" panose="020B0502040204020203" pitchFamily="34" charset="0"/>
              </a:rPr>
              <a:t>Пакет молока</a:t>
            </a:r>
          </a:p>
          <a:p>
            <a:pPr marL="342900" indent="-342900">
              <a:lnSpc>
                <a:spcPct val="200000"/>
              </a:lnSpc>
              <a:buAutoNum type="arabicParenR"/>
            </a:pPr>
            <a:r>
              <a:rPr lang="ru-RU" b="1" dirty="0" smtClean="0">
                <a:latin typeface="Bahnschrift Light SemiCondensed" panose="020B0502040204020203" pitchFamily="34" charset="0"/>
              </a:rPr>
              <a:t>Ломтик хлеба</a:t>
            </a:r>
          </a:p>
          <a:p>
            <a:pPr marL="342900" indent="-342900">
              <a:lnSpc>
                <a:spcPct val="200000"/>
              </a:lnSpc>
              <a:buAutoNum type="arabicParenR"/>
            </a:pPr>
            <a:r>
              <a:rPr lang="ru-RU" b="1" dirty="0" smtClean="0">
                <a:latin typeface="Bahnschrift Light SemiCondensed" panose="020B0502040204020203" pitchFamily="34" charset="0"/>
              </a:rPr>
              <a:t>Кусок торта</a:t>
            </a:r>
          </a:p>
          <a:p>
            <a:pPr marL="342900" indent="-342900">
              <a:lnSpc>
                <a:spcPct val="200000"/>
              </a:lnSpc>
              <a:buAutoNum type="arabicParenR"/>
            </a:pPr>
            <a:r>
              <a:rPr lang="ru-RU" b="1" dirty="0" smtClean="0">
                <a:latin typeface="Bahnschrift Light SemiCondensed" panose="020B0502040204020203" pitchFamily="34" charset="0"/>
              </a:rPr>
              <a:t>Коробка конфет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545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88640"/>
            <a:ext cx="6192688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543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1" b="-1951"/>
          <a:stretch/>
        </p:blipFill>
        <p:spPr>
          <a:xfrm>
            <a:off x="104054" y="548680"/>
            <a:ext cx="8690665" cy="6137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785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1988840"/>
            <a:ext cx="4634827" cy="260709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5536" y="1268760"/>
            <a:ext cx="468031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7030A0"/>
                </a:solidFill>
                <a:latin typeface="Bodoni Bd BT" panose="02070803080706020303" pitchFamily="18" charset="0"/>
              </a:rPr>
              <a:t>DATE AND TIME: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7030A0"/>
                </a:solidFill>
                <a:latin typeface="Bodoni Bd BT" panose="02070803080706020303" pitchFamily="18" charset="0"/>
              </a:rPr>
              <a:t>GUESTS: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7030A0"/>
                </a:solidFill>
                <a:latin typeface="Bodoni Bd BT" panose="02070803080706020303" pitchFamily="18" charset="0"/>
              </a:rPr>
              <a:t>FOOD: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7030A0"/>
                </a:solidFill>
                <a:latin typeface="Bodoni Bd BT" panose="02070803080706020303" pitchFamily="18" charset="0"/>
              </a:rPr>
              <a:t>BIRTHDAY CAKE: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7030A0"/>
                </a:solidFill>
                <a:latin typeface="Bodoni Bd BT" panose="02070803080706020303" pitchFamily="18" charset="0"/>
              </a:rPr>
              <a:t>MUSIC/ FAVOURITE SONGS: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7030A0"/>
                </a:solidFill>
                <a:latin typeface="Bodoni Bd BT" panose="02070803080706020303" pitchFamily="18" charset="0"/>
              </a:rPr>
              <a:t>THEME OF THE PARTY: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7030A0"/>
                </a:solidFill>
                <a:latin typeface="Bodoni Bd BT" panose="02070803080706020303" pitchFamily="18" charset="0"/>
              </a:rPr>
              <a:t>INVITATION CARDS: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7030A0"/>
                </a:solidFill>
                <a:latin typeface="Bodoni Bd BT" panose="02070803080706020303" pitchFamily="18" charset="0"/>
              </a:rPr>
              <a:t>ROOM DECORATIONS: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7030A0"/>
                </a:solidFill>
                <a:latin typeface="Bodoni Bd BT" panose="02070803080706020303" pitchFamily="18" charset="0"/>
              </a:rPr>
              <a:t>PARTY GAMES: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43608" y="548679"/>
            <a:ext cx="5688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Bodoni Bd BT" panose="02070803080706020303" pitchFamily="18" charset="0"/>
              </a:rPr>
              <a:t>Let’s make our party plan!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6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260648"/>
            <a:ext cx="7200800" cy="6336704"/>
          </a:xfrm>
          <a:prstGeom prst="rect">
            <a:avLst/>
          </a:prstGeom>
          <a:gradFill>
            <a:gsLst>
              <a:gs pos="12000">
                <a:schemeClr val="accent1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ru-RU" b="1" dirty="0"/>
              <a:t> </a:t>
            </a:r>
            <a:r>
              <a:rPr lang="ru-RU" b="1" dirty="0" smtClean="0"/>
              <a:t>Речевой этикет</a:t>
            </a:r>
            <a:endParaRPr lang="en-US" b="1" dirty="0" smtClean="0"/>
          </a:p>
          <a:p>
            <a:endParaRPr lang="ru-RU" dirty="0"/>
          </a:p>
          <a:p>
            <a:r>
              <a:rPr lang="en-US" dirty="0"/>
              <a:t>Would you like to have a party? </a:t>
            </a:r>
            <a:r>
              <a:rPr lang="ru-RU" dirty="0"/>
              <a:t>Ты бы хотел…..Не желаешь</a:t>
            </a:r>
            <a:r>
              <a:rPr lang="ru-RU" dirty="0" smtClean="0"/>
              <a:t>?</a:t>
            </a:r>
            <a:endParaRPr lang="en-US" dirty="0" smtClean="0"/>
          </a:p>
          <a:p>
            <a:endParaRPr lang="ru-RU" dirty="0"/>
          </a:p>
          <a:p>
            <a:r>
              <a:rPr lang="en-US" dirty="0"/>
              <a:t>What about having some ice-cream? </a:t>
            </a:r>
            <a:r>
              <a:rPr lang="ru-RU" dirty="0"/>
              <a:t>Как насчет</a:t>
            </a:r>
            <a:r>
              <a:rPr lang="ru-RU" dirty="0" smtClean="0"/>
              <a:t>…?</a:t>
            </a:r>
            <a:endParaRPr lang="en-US" dirty="0" smtClean="0"/>
          </a:p>
          <a:p>
            <a:endParaRPr lang="ru-RU" dirty="0"/>
          </a:p>
          <a:p>
            <a:r>
              <a:rPr lang="en-US" dirty="0"/>
              <a:t>Shall we have…? </a:t>
            </a:r>
            <a:r>
              <a:rPr lang="ru-RU" dirty="0"/>
              <a:t>Мы будем…</a:t>
            </a:r>
            <a:r>
              <a:rPr lang="en-US" dirty="0" smtClean="0"/>
              <a:t>?</a:t>
            </a:r>
          </a:p>
          <a:p>
            <a:endParaRPr lang="ru-RU" dirty="0"/>
          </a:p>
          <a:p>
            <a:r>
              <a:rPr lang="en-US" dirty="0"/>
              <a:t>Let’s (have a party, make, invite)… </a:t>
            </a:r>
            <a:r>
              <a:rPr lang="ru-RU" dirty="0"/>
              <a:t>Давай </a:t>
            </a:r>
            <a:r>
              <a:rPr lang="en-US" dirty="0"/>
              <a:t>(</a:t>
            </a:r>
            <a:r>
              <a:rPr lang="ru-RU" dirty="0"/>
              <a:t>устроим вечеринку</a:t>
            </a:r>
            <a:r>
              <a:rPr lang="ru-RU" dirty="0" smtClean="0"/>
              <a:t>)</a:t>
            </a:r>
            <a:endParaRPr lang="en-US" dirty="0" smtClean="0"/>
          </a:p>
          <a:p>
            <a:endParaRPr lang="ru-RU" dirty="0"/>
          </a:p>
          <a:p>
            <a:r>
              <a:rPr lang="en-US" dirty="0"/>
              <a:t>That would be nice</a:t>
            </a:r>
            <a:r>
              <a:rPr lang="ru-RU" dirty="0"/>
              <a:t>. Это было бы здорово</a:t>
            </a:r>
            <a:r>
              <a:rPr lang="ru-RU" dirty="0" smtClean="0"/>
              <a:t>.</a:t>
            </a:r>
            <a:endParaRPr lang="en-US" dirty="0" smtClean="0"/>
          </a:p>
          <a:p>
            <a:endParaRPr lang="ru-RU" dirty="0"/>
          </a:p>
          <a:p>
            <a:r>
              <a:rPr lang="en-US" dirty="0"/>
              <a:t>Good idea</a:t>
            </a:r>
            <a:r>
              <a:rPr lang="ru-RU" dirty="0"/>
              <a:t>. Хорошая идея</a:t>
            </a:r>
            <a:r>
              <a:rPr lang="ru-RU" dirty="0" smtClean="0"/>
              <a:t>.</a:t>
            </a:r>
            <a:endParaRPr lang="en-US" dirty="0" smtClean="0"/>
          </a:p>
          <a:p>
            <a:endParaRPr lang="ru-RU" dirty="0"/>
          </a:p>
          <a:p>
            <a:r>
              <a:rPr lang="en-US" dirty="0"/>
              <a:t>I don’t like the idea. </a:t>
            </a:r>
            <a:r>
              <a:rPr lang="ru-RU" dirty="0"/>
              <a:t>Мне не нравится эта идея</a:t>
            </a:r>
            <a:r>
              <a:rPr lang="ru-RU" dirty="0" smtClean="0"/>
              <a:t>.</a:t>
            </a:r>
            <a:endParaRPr lang="en-US" dirty="0" smtClean="0"/>
          </a:p>
          <a:p>
            <a:endParaRPr lang="ru-RU" dirty="0"/>
          </a:p>
          <a:p>
            <a:r>
              <a:rPr lang="en-US" dirty="0"/>
              <a:t>I</a:t>
            </a:r>
            <a:r>
              <a:rPr lang="ru-RU" dirty="0"/>
              <a:t>’</a:t>
            </a:r>
            <a:r>
              <a:rPr lang="en-US" dirty="0"/>
              <a:t>d love to</a:t>
            </a:r>
            <a:r>
              <a:rPr lang="ru-RU" dirty="0"/>
              <a:t>. С удовольствием</a:t>
            </a:r>
            <a:r>
              <a:rPr lang="ru-RU" dirty="0" smtClean="0"/>
              <a:t>.</a:t>
            </a:r>
            <a:endParaRPr lang="en-US" dirty="0" smtClean="0"/>
          </a:p>
          <a:p>
            <a:endParaRPr lang="ru-RU" dirty="0"/>
          </a:p>
          <a:p>
            <a:r>
              <a:rPr lang="en-US" dirty="0"/>
              <a:t>That </a:t>
            </a:r>
            <a:r>
              <a:rPr lang="en-US" dirty="0" smtClean="0"/>
              <a:t>sounds </a:t>
            </a:r>
            <a:r>
              <a:rPr lang="en-US" dirty="0"/>
              <a:t>great</a:t>
            </a:r>
            <a:r>
              <a:rPr lang="ru-RU" dirty="0"/>
              <a:t>. Звучит отлично</a:t>
            </a:r>
            <a:r>
              <a:rPr lang="ru-RU" dirty="0" smtClean="0"/>
              <a:t>.</a:t>
            </a:r>
            <a:endParaRPr lang="en-US" dirty="0" smtClean="0"/>
          </a:p>
          <a:p>
            <a:endParaRPr lang="ru-RU" dirty="0"/>
          </a:p>
          <a:p>
            <a:r>
              <a:rPr lang="en-US" dirty="0"/>
              <a:t>I don</a:t>
            </a:r>
            <a:r>
              <a:rPr lang="ru-RU" dirty="0"/>
              <a:t>’</a:t>
            </a:r>
            <a:r>
              <a:rPr lang="en-US" dirty="0"/>
              <a:t>t think so</a:t>
            </a:r>
            <a:r>
              <a:rPr lang="ru-RU" dirty="0"/>
              <a:t>. – Я так не думаю.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89367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8883" y="196078"/>
            <a:ext cx="3168352" cy="1938992"/>
          </a:xfrm>
          <a:prstGeom prst="rect">
            <a:avLst/>
          </a:prstGeom>
          <a:gradFill>
            <a:gsLst>
              <a:gs pos="12000">
                <a:schemeClr val="bg2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Would you like to have…..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 birthday party?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party hats?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/>
              <a:t>c</a:t>
            </a:r>
            <a:r>
              <a:rPr lang="en-US" sz="2000" dirty="0" err="1" smtClean="0"/>
              <a:t>olourful</a:t>
            </a:r>
            <a:r>
              <a:rPr lang="en-US" sz="2000" dirty="0" smtClean="0"/>
              <a:t> balloons?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invitations?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</a:t>
            </a:r>
            <a:r>
              <a:rPr lang="en-US" sz="2000" dirty="0" smtClean="0"/>
              <a:t>ancy dresses? 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2250805"/>
            <a:ext cx="3316425" cy="1938992"/>
          </a:xfrm>
          <a:prstGeom prst="rect">
            <a:avLst/>
          </a:prstGeom>
          <a:gradFill>
            <a:gsLst>
              <a:gs pos="12000">
                <a:schemeClr val="bg2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What about having some…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Sausages?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Cupcakes?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Pizza?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Jelly?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Birthday cake?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7544" y="4293096"/>
            <a:ext cx="3096344" cy="2215991"/>
          </a:xfrm>
          <a:prstGeom prst="rect">
            <a:avLst/>
          </a:prstGeom>
          <a:gradFill>
            <a:gsLst>
              <a:gs pos="12000">
                <a:schemeClr val="bg2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Let’s ….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Decorate a room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Write invitation cards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Make a birthday cake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Play party games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Listen to music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076056" y="1178352"/>
            <a:ext cx="3312368" cy="4524315"/>
          </a:xfrm>
          <a:prstGeom prst="rect">
            <a:avLst/>
          </a:prstGeom>
          <a:gradFill>
            <a:gsLst>
              <a:gs pos="12000">
                <a:schemeClr val="accent2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ru-RU" b="1" dirty="0" smtClean="0"/>
              <a:t>СОГЛАСИЕ</a:t>
            </a:r>
            <a:endParaRPr lang="en-US" b="1" dirty="0" smtClean="0"/>
          </a:p>
          <a:p>
            <a:endParaRPr lang="en-US" dirty="0"/>
          </a:p>
          <a:p>
            <a:r>
              <a:rPr lang="en-US" dirty="0" smtClean="0"/>
              <a:t>That would be nice!</a:t>
            </a:r>
          </a:p>
          <a:p>
            <a:r>
              <a:rPr lang="en-US" dirty="0" smtClean="0"/>
              <a:t>Good idea!</a:t>
            </a:r>
          </a:p>
          <a:p>
            <a:r>
              <a:rPr lang="en-US" dirty="0" smtClean="0"/>
              <a:t>Great!</a:t>
            </a:r>
          </a:p>
          <a:p>
            <a:r>
              <a:rPr lang="en-US" dirty="0" smtClean="0"/>
              <a:t>That’s a great idea!</a:t>
            </a:r>
          </a:p>
          <a:p>
            <a:r>
              <a:rPr lang="en-US" dirty="0" smtClean="0"/>
              <a:t>That sounds great!</a:t>
            </a:r>
          </a:p>
          <a:p>
            <a:r>
              <a:rPr lang="en-US" dirty="0"/>
              <a:t>I’d love to. </a:t>
            </a:r>
            <a:r>
              <a:rPr lang="ru-RU" dirty="0"/>
              <a:t>С удовольствием</a:t>
            </a:r>
            <a:r>
              <a:rPr lang="ru-RU" dirty="0" smtClean="0"/>
              <a:t>!</a:t>
            </a:r>
            <a:endParaRPr lang="en-US" dirty="0" smtClean="0"/>
          </a:p>
          <a:p>
            <a:endParaRPr lang="en-US" dirty="0" smtClean="0"/>
          </a:p>
          <a:p>
            <a:r>
              <a:rPr lang="ru-RU" b="1" dirty="0" smtClean="0"/>
              <a:t>НЕСОГЛАСИЕ</a:t>
            </a:r>
            <a:endParaRPr lang="en-US" b="1" dirty="0"/>
          </a:p>
          <a:p>
            <a:endParaRPr lang="en-US" dirty="0"/>
          </a:p>
          <a:p>
            <a:r>
              <a:rPr lang="en-US" dirty="0" smtClean="0"/>
              <a:t>I don’t like the idea.</a:t>
            </a:r>
          </a:p>
          <a:p>
            <a:r>
              <a:rPr lang="en-US" dirty="0" smtClean="0"/>
              <a:t>I don’t think so.</a:t>
            </a:r>
            <a:endParaRPr lang="ru-RU" dirty="0" smtClean="0"/>
          </a:p>
          <a:p>
            <a:r>
              <a:rPr lang="en-US" dirty="0" smtClean="0"/>
              <a:t>Oh, no. It’s not for me.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4888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117</TotalTime>
  <Words>170</Words>
  <Application>Microsoft Office PowerPoint</Application>
  <PresentationFormat>Экран (4:3)</PresentationFormat>
  <Paragraphs>75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Админ</cp:lastModifiedBy>
  <cp:revision>48</cp:revision>
  <dcterms:created xsi:type="dcterms:W3CDTF">2020-04-19T13:56:22Z</dcterms:created>
  <dcterms:modified xsi:type="dcterms:W3CDTF">2020-04-19T15:54:57Z</dcterms:modified>
</cp:coreProperties>
</file>